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1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Lato Heavy" charset="1" panose="020F0502020204030203"/>
      <p:regular r:id="rId17"/>
    </p:embeddedFont>
    <p:embeddedFont>
      <p:font typeface="Poppins Bold" charset="1" panose="00000800000000000000"/>
      <p:regular r:id="rId18"/>
    </p:embeddedFont>
    <p:embeddedFont>
      <p:font typeface="Lato Italics" charset="1" panose="020F0502020204030203"/>
      <p:regular r:id="rId19"/>
    </p:embeddedFont>
    <p:embeddedFont>
      <p:font typeface="Lato" charset="1" panose="020F0502020204030203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Masters/notesMaster1.xml" Type="http://schemas.openxmlformats.org/officeDocument/2006/relationships/notesMaster"/><Relationship Id="rId22" Target="theme/theme2.xml" Type="http://schemas.openxmlformats.org/officeDocument/2006/relationships/theme"/><Relationship Id="rId23" Target="notesSlides/notesSlide1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2.png>
</file>

<file path=ppt/media/image3.svg>
</file>

<file path=ppt/media/image4.png>
</file>

<file path=ppt/media/image5.svg>
</file>

<file path=ppt/media/image6.jpeg>
</file>

<file path=ppt/media/image7.png>
</file>

<file path=ppt/media/image8.svg>
</file>

<file path=ppt/media/image9.jpe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- x(o,r) is a switch that turns on the cheapest case. Part of the linear program</a:t>
            </a:r>
          </a:p>
          <a:p>
            <a:r>
              <a:rPr lang="en-US"/>
              <a:t>- Z is the objective value of the model. represents the chosen levelized cost of electricity, in dollars per megawatt-hour, after the model selects the lowest-cost case.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9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0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Relationship Id="rId6" Target="../media/image14.png" Type="http://schemas.openxmlformats.org/officeDocument/2006/relationships/image"/><Relationship Id="rId7" Target="../media/image1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F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648841" y="0"/>
            <a:ext cx="14639159" cy="8229600"/>
          </a:xfrm>
          <a:custGeom>
            <a:avLst/>
            <a:gdLst/>
            <a:ahLst/>
            <a:cxnLst/>
            <a:rect r="r" b="b" t="t" l="l"/>
            <a:pathLst>
              <a:path h="8229600" w="14639159">
                <a:moveTo>
                  <a:pt x="0" y="0"/>
                </a:moveTo>
                <a:lnTo>
                  <a:pt x="14639159" y="0"/>
                </a:lnTo>
                <a:lnTo>
                  <a:pt x="1463915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5" t="-31002" r="0" b="-3849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592370" y="-40827"/>
            <a:ext cx="12914334" cy="8886641"/>
            <a:chOff x="0" y="0"/>
            <a:chExt cx="3401306" cy="23405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01306" cy="2340515"/>
            </a:xfrm>
            <a:custGeom>
              <a:avLst/>
              <a:gdLst/>
              <a:ahLst/>
              <a:cxnLst/>
              <a:rect r="r" b="b" t="t" l="l"/>
              <a:pathLst>
                <a:path h="2340515" w="3401306">
                  <a:moveTo>
                    <a:pt x="0" y="0"/>
                  </a:moveTo>
                  <a:lnTo>
                    <a:pt x="3401306" y="0"/>
                  </a:lnTo>
                  <a:lnTo>
                    <a:pt x="3401306" y="2340515"/>
                  </a:lnTo>
                  <a:lnTo>
                    <a:pt x="0" y="2340515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50000">
                  <a:srgbClr val="292826">
                    <a:alpha val="85000"/>
                  </a:srgbClr>
                </a:gs>
                <a:gs pos="100000">
                  <a:srgbClr val="292826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401306" cy="23786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170664" y="7553431"/>
            <a:ext cx="8625383" cy="676169"/>
            <a:chOff x="0" y="0"/>
            <a:chExt cx="2271706" cy="17808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271706" cy="178086"/>
            </a:xfrm>
            <a:custGeom>
              <a:avLst/>
              <a:gdLst/>
              <a:ahLst/>
              <a:cxnLst/>
              <a:rect r="r" b="b" t="t" l="l"/>
              <a:pathLst>
                <a:path h="178086" w="2271706">
                  <a:moveTo>
                    <a:pt x="203200" y="0"/>
                  </a:moveTo>
                  <a:lnTo>
                    <a:pt x="2271706" y="0"/>
                  </a:lnTo>
                  <a:lnTo>
                    <a:pt x="2068506" y="178086"/>
                  </a:lnTo>
                  <a:lnTo>
                    <a:pt x="0" y="17808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5A677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2068506" cy="2161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311456" y="7553431"/>
            <a:ext cx="1543050" cy="676169"/>
            <a:chOff x="0" y="0"/>
            <a:chExt cx="406400" cy="17808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6400" cy="178086"/>
            </a:xfrm>
            <a:custGeom>
              <a:avLst/>
              <a:gdLst/>
              <a:ahLst/>
              <a:cxnLst/>
              <a:rect r="r" b="b" t="t" l="l"/>
              <a:pathLst>
                <a:path h="178086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178086"/>
                  </a:lnTo>
                  <a:lnTo>
                    <a:pt x="0" y="17808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5A677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203200" cy="2161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120060" y="-616214"/>
            <a:ext cx="6775868" cy="4114800"/>
          </a:xfrm>
          <a:custGeom>
            <a:avLst/>
            <a:gdLst/>
            <a:ahLst/>
            <a:cxnLst/>
            <a:rect r="r" b="b" t="t" l="l"/>
            <a:pathLst>
              <a:path h="4114800" w="6775868">
                <a:moveTo>
                  <a:pt x="0" y="0"/>
                </a:moveTo>
                <a:lnTo>
                  <a:pt x="6775868" y="0"/>
                </a:lnTo>
                <a:lnTo>
                  <a:pt x="67758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-1383192" y="0"/>
            <a:ext cx="6775868" cy="4114800"/>
          </a:xfrm>
          <a:custGeom>
            <a:avLst/>
            <a:gdLst/>
            <a:ahLst/>
            <a:cxnLst/>
            <a:rect r="r" b="b" t="t" l="l"/>
            <a:pathLst>
              <a:path h="4114800" w="6775868">
                <a:moveTo>
                  <a:pt x="0" y="0"/>
                </a:moveTo>
                <a:lnTo>
                  <a:pt x="6775868" y="0"/>
                </a:lnTo>
                <a:lnTo>
                  <a:pt x="67758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true" rot="0">
            <a:off x="806810" y="6788414"/>
            <a:ext cx="6775868" cy="4114800"/>
          </a:xfrm>
          <a:custGeom>
            <a:avLst/>
            <a:gdLst/>
            <a:ahLst/>
            <a:cxnLst/>
            <a:rect r="r" b="b" t="t" l="l"/>
            <a:pathLst>
              <a:path h="4114800" w="6775868">
                <a:moveTo>
                  <a:pt x="6775868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6775868" y="0"/>
                </a:lnTo>
                <a:lnTo>
                  <a:pt x="6775868" y="411480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true" flipV="true" rot="0">
            <a:off x="2004742" y="7200900"/>
            <a:ext cx="6775868" cy="4114800"/>
          </a:xfrm>
          <a:custGeom>
            <a:avLst/>
            <a:gdLst/>
            <a:ahLst/>
            <a:cxnLst/>
            <a:rect r="r" b="b" t="t" l="l"/>
            <a:pathLst>
              <a:path h="4114800" w="6775868">
                <a:moveTo>
                  <a:pt x="6775868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6775868" y="0"/>
                </a:lnTo>
                <a:lnTo>
                  <a:pt x="6775868" y="411480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028700" y="7995022"/>
            <a:ext cx="847698" cy="850791"/>
          </a:xfrm>
          <a:custGeom>
            <a:avLst/>
            <a:gdLst/>
            <a:ahLst/>
            <a:cxnLst/>
            <a:rect r="r" b="b" t="t" l="l"/>
            <a:pathLst>
              <a:path h="850791" w="847698">
                <a:moveTo>
                  <a:pt x="0" y="0"/>
                </a:moveTo>
                <a:lnTo>
                  <a:pt x="847698" y="0"/>
                </a:lnTo>
                <a:lnTo>
                  <a:pt x="847698" y="850792"/>
                </a:lnTo>
                <a:lnTo>
                  <a:pt x="0" y="85079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7" id="17"/>
          <p:cNvSpPr txBox="true"/>
          <p:nvPr/>
        </p:nvSpPr>
        <p:spPr>
          <a:xfrm rot="0">
            <a:off x="1452549" y="2628325"/>
            <a:ext cx="12165339" cy="2711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00"/>
              </a:lnSpc>
              <a:spcBef>
                <a:spcPct val="0"/>
              </a:spcBef>
            </a:pPr>
            <a:r>
              <a:rPr lang="en-US" b="true" sz="7000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MODELING INSTITUTIONAL RISK AND THE COST OF NUCLEAR POWER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87862" y="6014792"/>
            <a:ext cx="7292748" cy="1190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4"/>
              </a:lnSpc>
            </a:pPr>
            <a:r>
              <a:rPr lang="en-US" sz="2253" b="tru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645 – Computational Economics</a:t>
            </a:r>
          </a:p>
          <a:p>
            <a:pPr algn="l">
              <a:lnSpc>
                <a:spcPts val="3154"/>
              </a:lnSpc>
            </a:pPr>
            <a:r>
              <a:rPr lang="en-US" sz="2253" b="tru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December 16</a:t>
            </a:r>
            <a:r>
              <a:rPr lang="en-US" sz="2253" b="tru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, 2025</a:t>
            </a:r>
          </a:p>
          <a:p>
            <a:pPr algn="l">
              <a:lnSpc>
                <a:spcPts val="3154"/>
              </a:lnSpc>
            </a:pPr>
            <a:r>
              <a:rPr lang="en-US" sz="2253" b="tru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Tyler Linnebur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6928708" y="8850776"/>
            <a:ext cx="1114259" cy="93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000"/>
              </a:lnSpc>
              <a:spcBef>
                <a:spcPct val="0"/>
              </a:spcBef>
            </a:pPr>
            <a:r>
              <a:rPr lang="en-US" b="true" sz="7000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F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658253" y="0"/>
            <a:ext cx="14629747" cy="8229600"/>
          </a:xfrm>
          <a:custGeom>
            <a:avLst/>
            <a:gdLst/>
            <a:ahLst/>
            <a:cxnLst/>
            <a:rect r="r" b="b" t="t" l="l"/>
            <a:pathLst>
              <a:path h="8229600" w="14629747">
                <a:moveTo>
                  <a:pt x="0" y="0"/>
                </a:moveTo>
                <a:lnTo>
                  <a:pt x="14629747" y="0"/>
                </a:lnTo>
                <a:lnTo>
                  <a:pt x="1462974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0" t="-4961" r="0" b="-1244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592370" y="-40827"/>
            <a:ext cx="12914334" cy="8886641"/>
            <a:chOff x="0" y="0"/>
            <a:chExt cx="3401306" cy="23405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01306" cy="2340515"/>
            </a:xfrm>
            <a:custGeom>
              <a:avLst/>
              <a:gdLst/>
              <a:ahLst/>
              <a:cxnLst/>
              <a:rect r="r" b="b" t="t" l="l"/>
              <a:pathLst>
                <a:path h="2340515" w="3401306">
                  <a:moveTo>
                    <a:pt x="0" y="0"/>
                  </a:moveTo>
                  <a:lnTo>
                    <a:pt x="3401306" y="0"/>
                  </a:lnTo>
                  <a:lnTo>
                    <a:pt x="3401306" y="2340515"/>
                  </a:lnTo>
                  <a:lnTo>
                    <a:pt x="0" y="2340515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50000">
                  <a:srgbClr val="292826">
                    <a:alpha val="85000"/>
                  </a:srgbClr>
                </a:gs>
                <a:gs pos="100000">
                  <a:srgbClr val="292826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401306" cy="23786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895928" y="8011263"/>
            <a:ext cx="8625383" cy="834550"/>
            <a:chOff x="0" y="0"/>
            <a:chExt cx="2271706" cy="21979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271706" cy="219799"/>
            </a:xfrm>
            <a:custGeom>
              <a:avLst/>
              <a:gdLst/>
              <a:ahLst/>
              <a:cxnLst/>
              <a:rect r="r" b="b" t="t" l="l"/>
              <a:pathLst>
                <a:path h="219799" w="2271706">
                  <a:moveTo>
                    <a:pt x="203200" y="0"/>
                  </a:moveTo>
                  <a:lnTo>
                    <a:pt x="2271706" y="0"/>
                  </a:lnTo>
                  <a:lnTo>
                    <a:pt x="2068506" y="219799"/>
                  </a:lnTo>
                  <a:lnTo>
                    <a:pt x="0" y="21979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5A677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2068506" cy="2578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36719" y="8011263"/>
            <a:ext cx="1543050" cy="834550"/>
            <a:chOff x="0" y="0"/>
            <a:chExt cx="406400" cy="21979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6400" cy="219799"/>
            </a:xfrm>
            <a:custGeom>
              <a:avLst/>
              <a:gdLst/>
              <a:ahLst/>
              <a:cxnLst/>
              <a:rect r="r" b="b" t="t" l="l"/>
              <a:pathLst>
                <a:path h="219799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219799"/>
                  </a:lnTo>
                  <a:lnTo>
                    <a:pt x="0" y="21979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5A677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203200" cy="2578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120060" y="-616214"/>
            <a:ext cx="6775868" cy="4114800"/>
          </a:xfrm>
          <a:custGeom>
            <a:avLst/>
            <a:gdLst/>
            <a:ahLst/>
            <a:cxnLst/>
            <a:rect r="r" b="b" t="t" l="l"/>
            <a:pathLst>
              <a:path h="4114800" w="6775868">
                <a:moveTo>
                  <a:pt x="0" y="0"/>
                </a:moveTo>
                <a:lnTo>
                  <a:pt x="6775868" y="0"/>
                </a:lnTo>
                <a:lnTo>
                  <a:pt x="67758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-1383192" y="0"/>
            <a:ext cx="6775868" cy="4114800"/>
          </a:xfrm>
          <a:custGeom>
            <a:avLst/>
            <a:gdLst/>
            <a:ahLst/>
            <a:cxnLst/>
            <a:rect r="r" b="b" t="t" l="l"/>
            <a:pathLst>
              <a:path h="4114800" w="6775868">
                <a:moveTo>
                  <a:pt x="0" y="0"/>
                </a:moveTo>
                <a:lnTo>
                  <a:pt x="6775868" y="0"/>
                </a:lnTo>
                <a:lnTo>
                  <a:pt x="67758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true" rot="0">
            <a:off x="806810" y="6788414"/>
            <a:ext cx="6775868" cy="4114800"/>
          </a:xfrm>
          <a:custGeom>
            <a:avLst/>
            <a:gdLst/>
            <a:ahLst/>
            <a:cxnLst/>
            <a:rect r="r" b="b" t="t" l="l"/>
            <a:pathLst>
              <a:path h="4114800" w="6775868">
                <a:moveTo>
                  <a:pt x="6775868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6775868" y="0"/>
                </a:lnTo>
                <a:lnTo>
                  <a:pt x="6775868" y="411480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true" flipV="true" rot="0">
            <a:off x="2004742" y="7200900"/>
            <a:ext cx="6775868" cy="4114800"/>
          </a:xfrm>
          <a:custGeom>
            <a:avLst/>
            <a:gdLst/>
            <a:ahLst/>
            <a:cxnLst/>
            <a:rect r="r" b="b" t="t" l="l"/>
            <a:pathLst>
              <a:path h="4114800" w="6775868">
                <a:moveTo>
                  <a:pt x="6775868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6775868" y="0"/>
                </a:lnTo>
                <a:lnTo>
                  <a:pt x="6775868" y="411480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028700" y="7995022"/>
            <a:ext cx="847698" cy="850791"/>
          </a:xfrm>
          <a:custGeom>
            <a:avLst/>
            <a:gdLst/>
            <a:ahLst/>
            <a:cxnLst/>
            <a:rect r="r" b="b" t="t" l="l"/>
            <a:pathLst>
              <a:path h="850791" w="847698">
                <a:moveTo>
                  <a:pt x="0" y="0"/>
                </a:moveTo>
                <a:lnTo>
                  <a:pt x="847698" y="0"/>
                </a:lnTo>
                <a:lnTo>
                  <a:pt x="847698" y="850792"/>
                </a:lnTo>
                <a:lnTo>
                  <a:pt x="0" y="85079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7" id="17"/>
          <p:cNvSpPr txBox="true"/>
          <p:nvPr/>
        </p:nvSpPr>
        <p:spPr>
          <a:xfrm rot="0">
            <a:off x="1120060" y="4496548"/>
            <a:ext cx="12015262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 b="tru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THANK YOU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928708" y="8850776"/>
            <a:ext cx="1114259" cy="93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000"/>
              </a:lnSpc>
              <a:spcBef>
                <a:spcPct val="0"/>
              </a:spcBef>
            </a:pPr>
            <a:r>
              <a:rPr lang="en-US" b="true" sz="7000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10</a:t>
            </a:r>
          </a:p>
        </p:txBody>
      </p:sp>
    </p:spTree>
  </p:cSld>
  <p:clrMapOvr>
    <a:masterClrMapping/>
  </p:clrMapOvr>
  <p:transition spd="slow">
    <p:push dir="l"/>
  </p:transition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0A1F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66750" y="723900"/>
            <a:ext cx="11201400" cy="899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6300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Refereces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66750" y="1993495"/>
            <a:ext cx="16592550" cy="7463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11" indent="-205106" lvl="1">
              <a:lnSpc>
                <a:spcPts val="209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Bowen, M., Evans, A., Khan, H., &amp; Ponangi, R. T. (2024). Reforming nuclear reactor permitting and environmental reviews: Roundtable report. Columbia University, Center on Global Energy Policy. https://www.energypolicy.columbia.edu</a:t>
            </a:r>
          </a:p>
          <a:p>
            <a:pPr algn="l" marL="410211" indent="-205106" lvl="1">
              <a:lnSpc>
                <a:spcPts val="209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Foster, J., Wagner, L., &amp; Bratanova, A. (2014). LCOE models: A comparison of the theoretical frameworks and key assumptions (No. 4-2014). School of Economics, University of Queensland, Australia.</a:t>
            </a:r>
          </a:p>
          <a:p>
            <a:pPr algn="l" marL="410211" indent="-205106" lvl="1">
              <a:lnSpc>
                <a:spcPts val="209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Grubler, A. (2010). The costs of the French nuclear scale-up: A case of negative learning by doing. Energy Policy, 38(9), 5174–5188.</a:t>
            </a:r>
          </a:p>
          <a:p>
            <a:pPr algn="l" marL="410211" indent="-205106" lvl="1">
              <a:lnSpc>
                <a:spcPts val="209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Guaita, N., Spangler, R. M., &amp; Hansen, J. (2025). Parametric and nonparametric models of U.S. cost overruns for nuclear power plants (INL/CON-25-84516-Revision-0). Idaho National Laboratory. https://www.inl.gov</a:t>
            </a:r>
          </a:p>
          <a:p>
            <a:pPr algn="l" marL="410211" indent="-205106" lvl="1">
              <a:lnSpc>
                <a:spcPts val="209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International Atomic Energy Agency. (n.d.). PRIS Country Details: China. Power Reactor Information System. https://pris.iaea.org/PRIS/CountryStatistics/CountryDetails.aspx?current=CN</a:t>
            </a:r>
          </a:p>
          <a:p>
            <a:pPr algn="l" marL="410211" indent="-205106" lvl="1">
              <a:lnSpc>
                <a:spcPts val="209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International Atomic Energy Agency. (n.d.). PRIS Country Details: Republic of Korea. Power Reactor Information System. https://pris.iaea.org/PRIS/CountryStatistics/CountryDetails.aspx?current=KR</a:t>
            </a:r>
          </a:p>
          <a:p>
            <a:pPr algn="l" marL="410211" indent="-205106" lvl="1">
              <a:lnSpc>
                <a:spcPts val="209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International Atomic Energy Agency. (n.d.). PRIS Country Details: United States of America. Power Reactor Information System. https://pris.iaea.org/PRIS/CountryStatistics/CountryDetails.aspx?current=US</a:t>
            </a:r>
          </a:p>
          <a:p>
            <a:pPr algn="l" marL="410211" indent="-205106" lvl="1">
              <a:lnSpc>
                <a:spcPts val="209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Jacobs, J., Jantarasami, L., &amp; Fishman, X. (2024, January). Licensing and permitting reforms to accelerate nuclear energy deployment. Bipartisan Policy Center.</a:t>
            </a:r>
          </a:p>
          <a:p>
            <a:pPr algn="l" marL="410211" indent="-205106" lvl="1">
              <a:lnSpc>
                <a:spcPts val="209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Lovering, J., Yip, A., &amp; Nordhaus, T. (2016). Historical construction costs of global nuclear reactors. Energy Policy.</a:t>
            </a:r>
          </a:p>
          <a:p>
            <a:pPr algn="l" marL="410211" indent="-205106" lvl="1">
              <a:lnSpc>
                <a:spcPts val="209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Lovering, J. R., Nordhaus, T., &amp; Yip, A. (2017). Apples and oranges: Comparing nuclear construction costs across nations, time periods, and technologies. Energy Policy, 102, 650–654.</a:t>
            </a:r>
          </a:p>
          <a:p>
            <a:pPr algn="l" marL="410211" indent="-205106" lvl="1">
              <a:lnSpc>
                <a:spcPts val="209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Nuclear Innovation Alliance. (2024). Key recommendations for reforming U.S. nuclear energy regulation. Washington, DC: Nuclear Innovation Alliance.</a:t>
            </a:r>
          </a:p>
          <a:p>
            <a:pPr algn="l" marL="410211" indent="-205106" lvl="1">
              <a:lnSpc>
                <a:spcPts val="209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OECD-NEA. (2021). Unlocking reductions in the construction costs of nuclear: A practical guide for stakeholders (NEA No. 7530). OECD Publishing.</a:t>
            </a:r>
          </a:p>
          <a:p>
            <a:pPr algn="l" marL="410211" indent="-205106" lvl="1">
              <a:lnSpc>
                <a:spcPts val="209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OECD-NEA. (n.d.). Levelised cost of electricity calculator. https://www.oecd-nea.org/lcoe/</a:t>
            </a:r>
          </a:p>
          <a:p>
            <a:pPr algn="l" marL="410211" indent="-205106" lvl="1">
              <a:lnSpc>
                <a:spcPts val="209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OECD-NEA. (2022). Financing new nuclear power plants: Minimising the cost of capital by optimising risk management (NEA No. 7632). OECD Publishing. https://www.oecd-nea.org</a:t>
            </a:r>
          </a:p>
          <a:p>
            <a:pPr algn="l" marL="410211" indent="-205106" lvl="1">
              <a:lnSpc>
                <a:spcPts val="209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Portugal-Pereira, J., Ferreira, P., Cunha, J., Szkló, A., Schaeffer, R., &amp; Araújo, M. (2018). Better late than never, but never late is better: Risk assessment of nuclear power construction projects. Energy Policy, 120, 158–166.</a:t>
            </a:r>
          </a:p>
          <a:p>
            <a:pPr algn="l" marL="410211" indent="-205106" lvl="1">
              <a:lnSpc>
                <a:spcPts val="209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U.S. Energy Information Administration. (n.d.). How much electricity in the United States is generated from nuclear? U.S. Department of Energy. https://www.eia.gov/tools/faqs/faq.php?id=228&amp;t=3</a:t>
            </a:r>
          </a:p>
          <a:p>
            <a:pPr algn="l" marL="410211" indent="-205106" lvl="1">
              <a:lnSpc>
                <a:spcPts val="209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U.S. Energy Information Administration. (2022, November 18). Nuclear explained: Data and statistics. U.S. Department of Energy. https://www.eia.gov/energyexplained/nuclear/data-and-statistics.php</a:t>
            </a:r>
          </a:p>
        </p:txBody>
      </p: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F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025300" y="0"/>
            <a:ext cx="16901860" cy="1895809"/>
            <a:chOff x="0" y="0"/>
            <a:chExt cx="1736756" cy="194804"/>
          </a:xfrm>
        </p:grpSpPr>
        <p:sp>
          <p:nvSpPr>
            <p:cNvPr name="Freeform 3" id="3"/>
            <p:cNvSpPr/>
            <p:nvPr/>
          </p:nvSpPr>
          <p:spPr>
            <a:xfrm flipH="false" flipV="false" rot="84000">
              <a:off x="2639" y="-21187"/>
              <a:ext cx="1731478" cy="237179"/>
            </a:xfrm>
            <a:custGeom>
              <a:avLst/>
              <a:gdLst/>
              <a:ahLst/>
              <a:cxnLst/>
              <a:rect r="r" b="b" t="t" l="l"/>
              <a:pathLst>
                <a:path h="237179" w="1731478">
                  <a:moveTo>
                    <a:pt x="198380" y="37468"/>
                  </a:moveTo>
                  <a:lnTo>
                    <a:pt x="1731478" y="0"/>
                  </a:lnTo>
                  <a:lnTo>
                    <a:pt x="1533099" y="199711"/>
                  </a:lnTo>
                  <a:lnTo>
                    <a:pt x="0" y="237179"/>
                  </a:lnTo>
                  <a:lnTo>
                    <a:pt x="198380" y="37468"/>
                  </a:lnTo>
                  <a:close/>
                </a:path>
              </a:pathLst>
            </a:custGeom>
            <a:blipFill>
              <a:blip r:embed="rId2"/>
              <a:stretch>
                <a:fillRect l="-1160" t="-159349" r="-2888" b="-439474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>
            <a:off x="689953" y="3367219"/>
            <a:ext cx="7651233" cy="0"/>
          </a:xfrm>
          <a:prstGeom prst="line">
            <a:avLst/>
          </a:prstGeom>
          <a:ln cap="flat" w="38100">
            <a:solidFill>
              <a:srgbClr val="5A6770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8961421" y="4688328"/>
            <a:ext cx="7651233" cy="0"/>
          </a:xfrm>
          <a:prstGeom prst="line">
            <a:avLst/>
          </a:prstGeom>
          <a:ln cap="flat" w="38100">
            <a:solidFill>
              <a:srgbClr val="5A6770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689953" y="4680744"/>
            <a:ext cx="7651233" cy="0"/>
          </a:xfrm>
          <a:prstGeom prst="line">
            <a:avLst/>
          </a:prstGeom>
          <a:ln cap="flat" w="38100">
            <a:solidFill>
              <a:srgbClr val="5A6770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666750" y="5998895"/>
            <a:ext cx="7651233" cy="0"/>
          </a:xfrm>
          <a:prstGeom prst="line">
            <a:avLst/>
          </a:prstGeom>
          <a:ln cap="flat" w="38100">
            <a:solidFill>
              <a:srgbClr val="5A6770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8938218" y="6025529"/>
            <a:ext cx="7651233" cy="0"/>
          </a:xfrm>
          <a:prstGeom prst="line">
            <a:avLst/>
          </a:prstGeom>
          <a:ln cap="flat" w="38100">
            <a:solidFill>
              <a:srgbClr val="5A6770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689953" y="7328513"/>
            <a:ext cx="7651233" cy="0"/>
          </a:xfrm>
          <a:prstGeom prst="line">
            <a:avLst/>
          </a:prstGeom>
          <a:ln cap="flat" w="38100">
            <a:solidFill>
              <a:srgbClr val="5A6770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>
            <a:off x="8961421" y="3367219"/>
            <a:ext cx="7651233" cy="0"/>
          </a:xfrm>
          <a:prstGeom prst="line">
            <a:avLst/>
          </a:prstGeom>
          <a:ln cap="flat" w="38100">
            <a:solidFill>
              <a:srgbClr val="5A6770"/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11" id="11"/>
          <p:cNvGrpSpPr/>
          <p:nvPr/>
        </p:nvGrpSpPr>
        <p:grpSpPr>
          <a:xfrm rot="0">
            <a:off x="689953" y="2612984"/>
            <a:ext cx="784826" cy="623836"/>
            <a:chOff x="0" y="0"/>
            <a:chExt cx="206703" cy="16430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06703" cy="164302"/>
            </a:xfrm>
            <a:custGeom>
              <a:avLst/>
              <a:gdLst/>
              <a:ahLst/>
              <a:cxnLst/>
              <a:rect r="r" b="b" t="t" l="l"/>
              <a:pathLst>
                <a:path h="164302" w="206703">
                  <a:moveTo>
                    <a:pt x="0" y="0"/>
                  </a:moveTo>
                  <a:lnTo>
                    <a:pt x="206703" y="0"/>
                  </a:lnTo>
                  <a:lnTo>
                    <a:pt x="206703" y="164302"/>
                  </a:lnTo>
                  <a:lnTo>
                    <a:pt x="0" y="164302"/>
                  </a:lnTo>
                  <a:close/>
                </a:path>
              </a:pathLst>
            </a:custGeom>
            <a:solidFill>
              <a:srgbClr val="5A6770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06703" cy="2024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961421" y="3934093"/>
            <a:ext cx="784826" cy="623836"/>
            <a:chOff x="0" y="0"/>
            <a:chExt cx="206703" cy="16430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06703" cy="164302"/>
            </a:xfrm>
            <a:custGeom>
              <a:avLst/>
              <a:gdLst/>
              <a:ahLst/>
              <a:cxnLst/>
              <a:rect r="r" b="b" t="t" l="l"/>
              <a:pathLst>
                <a:path h="164302" w="206703">
                  <a:moveTo>
                    <a:pt x="0" y="0"/>
                  </a:moveTo>
                  <a:lnTo>
                    <a:pt x="206703" y="0"/>
                  </a:lnTo>
                  <a:lnTo>
                    <a:pt x="206703" y="164302"/>
                  </a:lnTo>
                  <a:lnTo>
                    <a:pt x="0" y="164302"/>
                  </a:lnTo>
                  <a:close/>
                </a:path>
              </a:pathLst>
            </a:custGeom>
            <a:solidFill>
              <a:srgbClr val="5A677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206703" cy="2024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689953" y="3934093"/>
            <a:ext cx="784826" cy="623836"/>
            <a:chOff x="0" y="0"/>
            <a:chExt cx="206703" cy="16430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06703" cy="164302"/>
            </a:xfrm>
            <a:custGeom>
              <a:avLst/>
              <a:gdLst/>
              <a:ahLst/>
              <a:cxnLst/>
              <a:rect r="r" b="b" t="t" l="l"/>
              <a:pathLst>
                <a:path h="164302" w="206703">
                  <a:moveTo>
                    <a:pt x="0" y="0"/>
                  </a:moveTo>
                  <a:lnTo>
                    <a:pt x="206703" y="0"/>
                  </a:lnTo>
                  <a:lnTo>
                    <a:pt x="206703" y="164302"/>
                  </a:lnTo>
                  <a:lnTo>
                    <a:pt x="0" y="164302"/>
                  </a:lnTo>
                  <a:close/>
                </a:path>
              </a:pathLst>
            </a:custGeom>
            <a:solidFill>
              <a:srgbClr val="5A6770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206703" cy="2024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666750" y="5259828"/>
            <a:ext cx="784826" cy="623836"/>
            <a:chOff x="0" y="0"/>
            <a:chExt cx="206703" cy="16430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06703" cy="164302"/>
            </a:xfrm>
            <a:custGeom>
              <a:avLst/>
              <a:gdLst/>
              <a:ahLst/>
              <a:cxnLst/>
              <a:rect r="r" b="b" t="t" l="l"/>
              <a:pathLst>
                <a:path h="164302" w="206703">
                  <a:moveTo>
                    <a:pt x="0" y="0"/>
                  </a:moveTo>
                  <a:lnTo>
                    <a:pt x="206703" y="0"/>
                  </a:lnTo>
                  <a:lnTo>
                    <a:pt x="206703" y="164302"/>
                  </a:lnTo>
                  <a:lnTo>
                    <a:pt x="0" y="164302"/>
                  </a:lnTo>
                  <a:close/>
                </a:path>
              </a:pathLst>
            </a:custGeom>
            <a:solidFill>
              <a:srgbClr val="5A6770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206703" cy="2024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8938218" y="5259828"/>
            <a:ext cx="784826" cy="623836"/>
            <a:chOff x="0" y="0"/>
            <a:chExt cx="206703" cy="164302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06703" cy="164302"/>
            </a:xfrm>
            <a:custGeom>
              <a:avLst/>
              <a:gdLst/>
              <a:ahLst/>
              <a:cxnLst/>
              <a:rect r="r" b="b" t="t" l="l"/>
              <a:pathLst>
                <a:path h="164302" w="206703">
                  <a:moveTo>
                    <a:pt x="0" y="0"/>
                  </a:moveTo>
                  <a:lnTo>
                    <a:pt x="206703" y="0"/>
                  </a:lnTo>
                  <a:lnTo>
                    <a:pt x="206703" y="164302"/>
                  </a:lnTo>
                  <a:lnTo>
                    <a:pt x="0" y="164302"/>
                  </a:lnTo>
                  <a:close/>
                </a:path>
              </a:pathLst>
            </a:custGeom>
            <a:solidFill>
              <a:srgbClr val="5A6770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206703" cy="2024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689953" y="6597029"/>
            <a:ext cx="784826" cy="623836"/>
            <a:chOff x="0" y="0"/>
            <a:chExt cx="206703" cy="16430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06703" cy="164302"/>
            </a:xfrm>
            <a:custGeom>
              <a:avLst/>
              <a:gdLst/>
              <a:ahLst/>
              <a:cxnLst/>
              <a:rect r="r" b="b" t="t" l="l"/>
              <a:pathLst>
                <a:path h="164302" w="206703">
                  <a:moveTo>
                    <a:pt x="0" y="0"/>
                  </a:moveTo>
                  <a:lnTo>
                    <a:pt x="206703" y="0"/>
                  </a:lnTo>
                  <a:lnTo>
                    <a:pt x="206703" y="164302"/>
                  </a:lnTo>
                  <a:lnTo>
                    <a:pt x="0" y="164302"/>
                  </a:lnTo>
                  <a:close/>
                </a:path>
              </a:pathLst>
            </a:custGeom>
            <a:solidFill>
              <a:srgbClr val="5A6770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206703" cy="2024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8961421" y="2612984"/>
            <a:ext cx="784826" cy="623836"/>
            <a:chOff x="0" y="0"/>
            <a:chExt cx="206703" cy="164302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206703" cy="164302"/>
            </a:xfrm>
            <a:custGeom>
              <a:avLst/>
              <a:gdLst/>
              <a:ahLst/>
              <a:cxnLst/>
              <a:rect r="r" b="b" t="t" l="l"/>
              <a:pathLst>
                <a:path h="164302" w="206703">
                  <a:moveTo>
                    <a:pt x="0" y="0"/>
                  </a:moveTo>
                  <a:lnTo>
                    <a:pt x="206703" y="0"/>
                  </a:lnTo>
                  <a:lnTo>
                    <a:pt x="206703" y="164302"/>
                  </a:lnTo>
                  <a:lnTo>
                    <a:pt x="0" y="164302"/>
                  </a:lnTo>
                  <a:close/>
                </a:path>
              </a:pathLst>
            </a:custGeom>
            <a:solidFill>
              <a:srgbClr val="5A6770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206703" cy="2024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32" id="32"/>
          <p:cNvSpPr/>
          <p:nvPr/>
        </p:nvSpPr>
        <p:spPr>
          <a:xfrm flipH="false" flipV="false" rot="0">
            <a:off x="689953" y="8407509"/>
            <a:ext cx="847698" cy="850791"/>
          </a:xfrm>
          <a:custGeom>
            <a:avLst/>
            <a:gdLst/>
            <a:ahLst/>
            <a:cxnLst/>
            <a:rect r="r" b="b" t="t" l="l"/>
            <a:pathLst>
              <a:path h="850791" w="847698">
                <a:moveTo>
                  <a:pt x="0" y="0"/>
                </a:moveTo>
                <a:lnTo>
                  <a:pt x="847697" y="0"/>
                </a:lnTo>
                <a:lnTo>
                  <a:pt x="847697" y="850791"/>
                </a:lnTo>
                <a:lnTo>
                  <a:pt x="0" y="8507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3" id="33"/>
          <p:cNvSpPr txBox="true"/>
          <p:nvPr/>
        </p:nvSpPr>
        <p:spPr>
          <a:xfrm rot="0">
            <a:off x="862595" y="2764578"/>
            <a:ext cx="439541" cy="349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99"/>
              </a:lnSpc>
            </a:pPr>
            <a:r>
              <a:rPr lang="en-US" b="true" sz="24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01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134063" y="4085687"/>
            <a:ext cx="439541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499"/>
              </a:lnSpc>
              <a:spcBef>
                <a:spcPct val="0"/>
              </a:spcBef>
            </a:pPr>
            <a:r>
              <a:rPr lang="en-US" b="true" sz="2499" strike="noStrike" u="non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06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862595" y="4083507"/>
            <a:ext cx="439541" cy="349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99"/>
              </a:lnSpc>
            </a:pPr>
            <a:r>
              <a:rPr lang="en-US" b="true" sz="24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02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839392" y="5407062"/>
            <a:ext cx="439541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499"/>
              </a:lnSpc>
              <a:spcBef>
                <a:spcPct val="0"/>
              </a:spcBef>
            </a:pPr>
            <a:r>
              <a:rPr lang="en-US" b="true" sz="2499" strike="noStrike" u="non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03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9110860" y="5407062"/>
            <a:ext cx="439541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499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07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862595" y="6742084"/>
            <a:ext cx="439541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499"/>
              </a:lnSpc>
              <a:spcBef>
                <a:spcPct val="0"/>
              </a:spcBef>
            </a:pPr>
            <a:r>
              <a:rPr lang="en-US" b="true" sz="2499" strike="noStrike" u="non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04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9134063" y="2755859"/>
            <a:ext cx="439541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499"/>
              </a:lnSpc>
              <a:spcBef>
                <a:spcPct val="0"/>
              </a:spcBef>
            </a:pPr>
            <a:r>
              <a:rPr lang="en-US" b="true" sz="2499" strike="noStrike" u="non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05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763010" y="2755053"/>
            <a:ext cx="6578176" cy="375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59"/>
              </a:lnSpc>
              <a:spcBef>
                <a:spcPct val="0"/>
              </a:spcBef>
            </a:pPr>
            <a:r>
              <a:rPr lang="en-US" b="true" sz="2599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Research Question &amp; Motivation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0031997" y="4076162"/>
            <a:ext cx="6580657" cy="375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59"/>
              </a:lnSpc>
              <a:spcBef>
                <a:spcPct val="0"/>
              </a:spcBef>
            </a:pPr>
            <a:r>
              <a:rPr lang="en-US" b="true" sz="2599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If I had a Magic Wand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763010" y="4076162"/>
            <a:ext cx="6578176" cy="375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59"/>
              </a:lnSpc>
              <a:spcBef>
                <a:spcPct val="0"/>
              </a:spcBef>
            </a:pPr>
            <a:r>
              <a:rPr lang="en-US" b="true" sz="2599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Methods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739807" y="5397537"/>
            <a:ext cx="6578176" cy="375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59"/>
              </a:lnSpc>
              <a:spcBef>
                <a:spcPct val="0"/>
              </a:spcBef>
            </a:pPr>
            <a:r>
              <a:rPr lang="en-US" b="true" sz="2599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Methods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0008794" y="5397537"/>
            <a:ext cx="6580657" cy="375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59"/>
              </a:lnSpc>
              <a:spcBef>
                <a:spcPct val="0"/>
              </a:spcBef>
            </a:pPr>
            <a:r>
              <a:rPr lang="en-US" b="true" sz="2599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Conclusion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763010" y="6730379"/>
            <a:ext cx="6578176" cy="375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59"/>
              </a:lnSpc>
              <a:spcBef>
                <a:spcPct val="0"/>
              </a:spcBef>
            </a:pPr>
            <a:r>
              <a:rPr lang="en-US" b="true" sz="2599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Data Sources/ Assumptions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0034478" y="2741975"/>
            <a:ext cx="6578176" cy="375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59"/>
              </a:lnSpc>
              <a:spcBef>
                <a:spcPct val="0"/>
              </a:spcBef>
            </a:pPr>
            <a:r>
              <a:rPr lang="en-US" b="true" sz="2599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Difficulties &amp; Results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666750" y="723900"/>
            <a:ext cx="11201400" cy="899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6300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Wh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at This Presentation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 Covers</a:t>
            </a:r>
          </a:p>
        </p:txBody>
      </p:sp>
      <p:grpSp>
        <p:nvGrpSpPr>
          <p:cNvPr name="Group 48" id="48"/>
          <p:cNvGrpSpPr/>
          <p:nvPr/>
        </p:nvGrpSpPr>
        <p:grpSpPr>
          <a:xfrm rot="8529969">
            <a:off x="14318126" y="8540086"/>
            <a:ext cx="6335423" cy="4312427"/>
            <a:chOff x="0" y="0"/>
            <a:chExt cx="1152774" cy="784676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1152774" cy="772589"/>
            </a:xfrm>
            <a:custGeom>
              <a:avLst/>
              <a:gdLst/>
              <a:ahLst/>
              <a:cxnLst/>
              <a:rect r="r" b="b" t="t" l="l"/>
              <a:pathLst>
                <a:path h="772589" w="1152774">
                  <a:moveTo>
                    <a:pt x="1129384" y="0"/>
                  </a:moveTo>
                  <a:lnTo>
                    <a:pt x="23390" y="0"/>
                  </a:lnTo>
                  <a:cubicBezTo>
                    <a:pt x="10472" y="0"/>
                    <a:pt x="0" y="10472"/>
                    <a:pt x="0" y="23390"/>
                  </a:cubicBezTo>
                  <a:lnTo>
                    <a:pt x="0" y="703901"/>
                  </a:lnTo>
                  <a:cubicBezTo>
                    <a:pt x="61318" y="764855"/>
                    <a:pt x="257534" y="821789"/>
                    <a:pt x="551859" y="703901"/>
                  </a:cubicBezTo>
                  <a:cubicBezTo>
                    <a:pt x="846186" y="557609"/>
                    <a:pt x="1075106" y="642945"/>
                    <a:pt x="1152774" y="703901"/>
                  </a:cubicBezTo>
                  <a:lnTo>
                    <a:pt x="1152774" y="23390"/>
                  </a:lnTo>
                  <a:cubicBezTo>
                    <a:pt x="1152774" y="10472"/>
                    <a:pt x="1142302" y="0"/>
                    <a:pt x="112938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0" id="50"/>
            <p:cNvSpPr txBox="true"/>
            <p:nvPr/>
          </p:nvSpPr>
          <p:spPr>
            <a:xfrm>
              <a:off x="0" y="-38100"/>
              <a:ext cx="1152774" cy="6546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1" id="51"/>
          <p:cNvSpPr txBox="true"/>
          <p:nvPr/>
        </p:nvSpPr>
        <p:spPr>
          <a:xfrm rot="0">
            <a:off x="16928708" y="8850776"/>
            <a:ext cx="1114259" cy="93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000"/>
              </a:lnSpc>
              <a:spcBef>
                <a:spcPct val="0"/>
              </a:spcBef>
            </a:pPr>
            <a:r>
              <a:rPr lang="en-US" b="true" sz="7000">
                <a:solidFill>
                  <a:srgbClr val="5A6770"/>
                </a:solidFill>
                <a:latin typeface="Lato Heavy"/>
                <a:ea typeface="Lato Heavy"/>
                <a:cs typeface="Lato Heavy"/>
                <a:sym typeface="Lato Heavy"/>
              </a:rPr>
              <a:t>2</a:t>
            </a:r>
          </a:p>
        </p:txBody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F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8529969">
            <a:off x="14318126" y="8540086"/>
            <a:ext cx="6335423" cy="4312427"/>
            <a:chOff x="0" y="0"/>
            <a:chExt cx="1152774" cy="7846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52774" cy="772589"/>
            </a:xfrm>
            <a:custGeom>
              <a:avLst/>
              <a:gdLst/>
              <a:ahLst/>
              <a:cxnLst/>
              <a:rect r="r" b="b" t="t" l="l"/>
              <a:pathLst>
                <a:path h="772589" w="1152774">
                  <a:moveTo>
                    <a:pt x="1129384" y="0"/>
                  </a:moveTo>
                  <a:lnTo>
                    <a:pt x="23390" y="0"/>
                  </a:lnTo>
                  <a:cubicBezTo>
                    <a:pt x="10472" y="0"/>
                    <a:pt x="0" y="10472"/>
                    <a:pt x="0" y="23390"/>
                  </a:cubicBezTo>
                  <a:lnTo>
                    <a:pt x="0" y="703901"/>
                  </a:lnTo>
                  <a:cubicBezTo>
                    <a:pt x="61318" y="764855"/>
                    <a:pt x="257534" y="821789"/>
                    <a:pt x="551859" y="703901"/>
                  </a:cubicBezTo>
                  <a:cubicBezTo>
                    <a:pt x="846186" y="557609"/>
                    <a:pt x="1075106" y="642945"/>
                    <a:pt x="1152774" y="703901"/>
                  </a:cubicBezTo>
                  <a:lnTo>
                    <a:pt x="1152774" y="23390"/>
                  </a:lnTo>
                  <a:cubicBezTo>
                    <a:pt x="1152774" y="10472"/>
                    <a:pt x="1142302" y="0"/>
                    <a:pt x="112938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152774" cy="6546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true" rot="-10800000">
            <a:off x="-1022254" y="9311366"/>
            <a:ext cx="6775868" cy="4114800"/>
          </a:xfrm>
          <a:custGeom>
            <a:avLst/>
            <a:gdLst/>
            <a:ahLst/>
            <a:cxnLst/>
            <a:rect r="r" b="b" t="t" l="l"/>
            <a:pathLst>
              <a:path h="4114800" w="6775868">
                <a:moveTo>
                  <a:pt x="6775868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6775868" y="0"/>
                </a:lnTo>
                <a:lnTo>
                  <a:pt x="6775868" y="41148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-10800000">
            <a:off x="-2220186" y="8898880"/>
            <a:ext cx="6775868" cy="4114800"/>
          </a:xfrm>
          <a:custGeom>
            <a:avLst/>
            <a:gdLst/>
            <a:ahLst/>
            <a:cxnLst/>
            <a:rect r="r" b="b" t="t" l="l"/>
            <a:pathLst>
              <a:path h="4114800" w="6775868">
                <a:moveTo>
                  <a:pt x="6775868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6775868" y="0"/>
                </a:lnTo>
                <a:lnTo>
                  <a:pt x="6775868" y="41148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-189988">
            <a:off x="14160718" y="-4137299"/>
            <a:ext cx="7764498" cy="7764498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-84000">
              <a:off x="121" y="121"/>
              <a:ext cx="812557" cy="812557"/>
            </a:xfrm>
            <a:custGeom>
              <a:avLst/>
              <a:gdLst/>
              <a:ahLst/>
              <a:cxnLst/>
              <a:rect r="r" b="b" t="t" l="l"/>
              <a:pathLst>
                <a:path h="812557" w="812557">
                  <a:moveTo>
                    <a:pt x="416208" y="0"/>
                  </a:moveTo>
                  <a:lnTo>
                    <a:pt x="812558" y="416208"/>
                  </a:lnTo>
                  <a:lnTo>
                    <a:pt x="396350" y="812558"/>
                  </a:lnTo>
                  <a:lnTo>
                    <a:pt x="0" y="396350"/>
                  </a:lnTo>
                  <a:lnTo>
                    <a:pt x="416208" y="0"/>
                  </a:lnTo>
                  <a:close/>
                </a:path>
              </a:pathLst>
            </a:custGeom>
            <a:blipFill>
              <a:blip r:embed="rId4"/>
              <a:stretch>
                <a:fillRect l="-27879" t="-7180" r="-36003" b="-221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666750" y="723900"/>
            <a:ext cx="14476678" cy="899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6300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R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e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se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ar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ch Ques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tion &amp; Motivation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928708" y="8850776"/>
            <a:ext cx="1114259" cy="93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000"/>
              </a:lnSpc>
              <a:spcBef>
                <a:spcPct val="0"/>
              </a:spcBef>
            </a:pPr>
            <a:r>
              <a:rPr lang="en-US" b="true" sz="7000">
                <a:solidFill>
                  <a:srgbClr val="5A6770"/>
                </a:solidFill>
                <a:latin typeface="Lato Heavy"/>
                <a:ea typeface="Lato Heavy"/>
                <a:cs typeface="Lato Heavy"/>
                <a:sym typeface="Lato Heavy"/>
              </a:rPr>
              <a:t>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787729" y="2236989"/>
            <a:ext cx="8712543" cy="1208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9"/>
              </a:lnSpc>
              <a:spcBef>
                <a:spcPct val="0"/>
              </a:spcBef>
            </a:pPr>
            <a:r>
              <a:rPr lang="en-US" sz="2899" i="true">
                <a:solidFill>
                  <a:srgbClr val="FFFFFF"/>
                </a:solidFill>
                <a:latin typeface="Lato Italics"/>
                <a:ea typeface="Lato Italics"/>
                <a:cs typeface="Lato Italics"/>
                <a:sym typeface="Lato Italics"/>
              </a:rPr>
              <a:t>How do permitting regimes and ownership structures affect nuclear power costs once construction duration and schedule risk are explicitly priced into financing?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4268437"/>
            <a:ext cx="8712543" cy="406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Why this matters: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4748171"/>
            <a:ext cx="10660769" cy="3270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Nuclear is essential for firm, low-carbon electricity and deep decarbonization</a:t>
            </a: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Yet new nuclear is widely viewed as uneconomic based on standard Levelized Cost of Energy (LCOE) comparisons</a:t>
            </a: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Empirical evidence shows construction duration dominates cost outcomes</a:t>
            </a: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Long and uncertain timelines sharply increase financing costs</a:t>
            </a:r>
          </a:p>
          <a:p>
            <a:pPr algn="l" marL="561334" indent="-280667" lvl="1">
              <a:lnSpc>
                <a:spcPts val="2859"/>
              </a:lnSpc>
              <a:spcBef>
                <a:spcPct val="0"/>
              </a:spcBef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Standard LCOE models treat construction time as fixed and ignore risk pricing</a:t>
            </a: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F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8529969">
            <a:off x="14318126" y="8540086"/>
            <a:ext cx="6335423" cy="4312427"/>
            <a:chOff x="0" y="0"/>
            <a:chExt cx="1152774" cy="7846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52774" cy="772589"/>
            </a:xfrm>
            <a:custGeom>
              <a:avLst/>
              <a:gdLst/>
              <a:ahLst/>
              <a:cxnLst/>
              <a:rect r="r" b="b" t="t" l="l"/>
              <a:pathLst>
                <a:path h="772589" w="1152774">
                  <a:moveTo>
                    <a:pt x="1129384" y="0"/>
                  </a:moveTo>
                  <a:lnTo>
                    <a:pt x="23390" y="0"/>
                  </a:lnTo>
                  <a:cubicBezTo>
                    <a:pt x="10472" y="0"/>
                    <a:pt x="0" y="10472"/>
                    <a:pt x="0" y="23390"/>
                  </a:cubicBezTo>
                  <a:lnTo>
                    <a:pt x="0" y="703901"/>
                  </a:lnTo>
                  <a:cubicBezTo>
                    <a:pt x="61318" y="764855"/>
                    <a:pt x="257534" y="821789"/>
                    <a:pt x="551859" y="703901"/>
                  </a:cubicBezTo>
                  <a:cubicBezTo>
                    <a:pt x="846186" y="557609"/>
                    <a:pt x="1075106" y="642945"/>
                    <a:pt x="1152774" y="703901"/>
                  </a:cubicBezTo>
                  <a:lnTo>
                    <a:pt x="1152774" y="23390"/>
                  </a:lnTo>
                  <a:cubicBezTo>
                    <a:pt x="1152774" y="10472"/>
                    <a:pt x="1142302" y="0"/>
                    <a:pt x="112938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152774" cy="6546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2025300" y="-80796"/>
            <a:ext cx="16901860" cy="1976604"/>
            <a:chOff x="0" y="0"/>
            <a:chExt cx="1736756" cy="20310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36756" cy="203107"/>
            </a:xfrm>
            <a:custGeom>
              <a:avLst/>
              <a:gdLst/>
              <a:ahLst/>
              <a:cxnLst/>
              <a:rect r="r" b="b" t="t" l="l"/>
              <a:pathLst>
                <a:path h="203107" w="1736756">
                  <a:moveTo>
                    <a:pt x="203200" y="0"/>
                  </a:moveTo>
                  <a:lnTo>
                    <a:pt x="1736756" y="0"/>
                  </a:lnTo>
                  <a:lnTo>
                    <a:pt x="1533556" y="203107"/>
                  </a:lnTo>
                  <a:lnTo>
                    <a:pt x="0" y="203107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3"/>
              <a:stretch>
                <a:fillRect l="-12359" t="-224340" r="0" b="-31638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666750" y="723900"/>
            <a:ext cx="11201400" cy="899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6300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M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e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th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o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d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s - Model Components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928708" y="8850776"/>
            <a:ext cx="1114259" cy="93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000"/>
              </a:lnSpc>
              <a:spcBef>
                <a:spcPct val="0"/>
              </a:spcBef>
            </a:pPr>
            <a:r>
              <a:rPr lang="en-US" b="true" sz="7000">
                <a:solidFill>
                  <a:srgbClr val="5A6770"/>
                </a:solidFill>
                <a:latin typeface="Lato Heavy"/>
                <a:ea typeface="Lato Heavy"/>
                <a:cs typeface="Lato Heavy"/>
                <a:sym typeface="Lato Heavy"/>
              </a:rPr>
              <a:t>4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505397"/>
            <a:ext cx="7319609" cy="406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Sets / Indices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2931408"/>
            <a:ext cx="7319609" cy="10995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Ownership type: private, public</a:t>
            </a: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Permitting regime: baseline, reform → Defines the four institutional cases being compare</a:t>
            </a: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4472609"/>
            <a:ext cx="7319609" cy="406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Parameters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4898619"/>
            <a:ext cx="7319609" cy="4356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Engineering and cost inputs (held constant):</a:t>
            </a:r>
          </a:p>
          <a:p>
            <a:pPr algn="l" marL="1122668" indent="-374223" lvl="2">
              <a:lnSpc>
                <a:spcPts val="2859"/>
              </a:lnSpc>
              <a:buFont typeface="Arial"/>
              <a:buChar char="⚬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Capital cost, O&amp;M cost, fuel cost (from OECD-NEA)</a:t>
            </a: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Financing inputs:</a:t>
            </a:r>
          </a:p>
          <a:p>
            <a:pPr algn="l" marL="1122668" indent="-374223" lvl="2">
              <a:lnSpc>
                <a:spcPts val="2859"/>
              </a:lnSpc>
              <a:buFont typeface="Arial"/>
              <a:buChar char="⚬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Base WACC by ownership</a:t>
            </a:r>
          </a:p>
          <a:p>
            <a:pPr algn="l" marL="1122668" indent="-374223" lvl="2">
              <a:lnSpc>
                <a:spcPts val="2859"/>
              </a:lnSpc>
              <a:buFont typeface="Arial"/>
              <a:buChar char="⚬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Construction duration by p</a:t>
            </a: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ermitting regime</a:t>
            </a:r>
          </a:p>
          <a:p>
            <a:pPr algn="l" marL="1122668" indent="-374223" lvl="2">
              <a:lnSpc>
                <a:spcPts val="2859"/>
              </a:lnSpc>
              <a:buFont typeface="Arial"/>
              <a:buChar char="⚬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Schedule risk (dispersion of construction time)</a:t>
            </a: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Risk pricing parameter:</a:t>
            </a:r>
          </a:p>
          <a:p>
            <a:pPr algn="l" marL="1122668" indent="-374223" lvl="2">
              <a:lnSpc>
                <a:spcPts val="2859"/>
              </a:lnSpc>
              <a:buFont typeface="Arial"/>
              <a:buChar char="⚬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Converts schedule uncertainty into higher financing cost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144000" y="2718403"/>
            <a:ext cx="7319609" cy="406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Variables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144000" y="3144413"/>
            <a:ext cx="7319609" cy="10995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x(o,r): weight placed on each ownership–p</a:t>
            </a: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ermitting case</a:t>
            </a: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Z: selected levelized cost of electricity (LCOE)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258753" y="4472609"/>
            <a:ext cx="7319609" cy="406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Objective Function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258753" y="4898619"/>
            <a:ext cx="7319609" cy="10995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Minimize total LCOE across cases</a:t>
            </a: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Optimization selects the lowest-cost ownership–p</a:t>
            </a: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ermitting combination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144000" y="6226816"/>
            <a:ext cx="7319609" cy="406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Constraints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144000" y="6652826"/>
            <a:ext cx="7319609" cy="1461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Weights across cases must sum to one</a:t>
            </a: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All weights must be nonnegative → Forces selection of exactly one inst</a:t>
            </a: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itutional configuration</a:t>
            </a: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F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8529969">
            <a:off x="14318126" y="8540086"/>
            <a:ext cx="6335423" cy="4312427"/>
            <a:chOff x="0" y="0"/>
            <a:chExt cx="1152774" cy="7846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52774" cy="772589"/>
            </a:xfrm>
            <a:custGeom>
              <a:avLst/>
              <a:gdLst/>
              <a:ahLst/>
              <a:cxnLst/>
              <a:rect r="r" b="b" t="t" l="l"/>
              <a:pathLst>
                <a:path h="772589" w="1152774">
                  <a:moveTo>
                    <a:pt x="1129384" y="0"/>
                  </a:moveTo>
                  <a:lnTo>
                    <a:pt x="23390" y="0"/>
                  </a:lnTo>
                  <a:cubicBezTo>
                    <a:pt x="10472" y="0"/>
                    <a:pt x="0" y="10472"/>
                    <a:pt x="0" y="23390"/>
                  </a:cubicBezTo>
                  <a:lnTo>
                    <a:pt x="0" y="703901"/>
                  </a:lnTo>
                  <a:cubicBezTo>
                    <a:pt x="61318" y="764855"/>
                    <a:pt x="257534" y="821789"/>
                    <a:pt x="551859" y="703901"/>
                  </a:cubicBezTo>
                  <a:cubicBezTo>
                    <a:pt x="846186" y="557609"/>
                    <a:pt x="1075106" y="642945"/>
                    <a:pt x="1152774" y="703901"/>
                  </a:cubicBezTo>
                  <a:lnTo>
                    <a:pt x="1152774" y="23390"/>
                  </a:lnTo>
                  <a:cubicBezTo>
                    <a:pt x="1152774" y="10472"/>
                    <a:pt x="1142302" y="0"/>
                    <a:pt x="112938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152774" cy="6546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2025300" y="-80796"/>
            <a:ext cx="16901860" cy="1976604"/>
            <a:chOff x="0" y="0"/>
            <a:chExt cx="1736756" cy="20310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36756" cy="203107"/>
            </a:xfrm>
            <a:custGeom>
              <a:avLst/>
              <a:gdLst/>
              <a:ahLst/>
              <a:cxnLst/>
              <a:rect r="r" b="b" t="t" l="l"/>
              <a:pathLst>
                <a:path h="203107" w="1736756">
                  <a:moveTo>
                    <a:pt x="203200" y="0"/>
                  </a:moveTo>
                  <a:lnTo>
                    <a:pt x="1736756" y="0"/>
                  </a:lnTo>
                  <a:lnTo>
                    <a:pt x="1533556" y="203107"/>
                  </a:lnTo>
                  <a:lnTo>
                    <a:pt x="0" y="203107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2"/>
              <a:stretch>
                <a:fillRect l="-12359" t="-224340" r="0" b="-31638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666750" y="723900"/>
            <a:ext cx="16592550" cy="899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6300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M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e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th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o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d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s - Cost Formation &amp; Selection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928708" y="8850776"/>
            <a:ext cx="1114259" cy="93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000"/>
              </a:lnSpc>
              <a:spcBef>
                <a:spcPct val="0"/>
              </a:spcBef>
            </a:pPr>
            <a:r>
              <a:rPr lang="en-US" b="true" sz="7000">
                <a:solidFill>
                  <a:srgbClr val="5A6770"/>
                </a:solidFill>
                <a:latin typeface="Lato Heavy"/>
                <a:ea typeface="Lato Heavy"/>
                <a:cs typeface="Lato Heavy"/>
                <a:sym typeface="Lato Heavy"/>
              </a:rPr>
              <a:t>5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071456" y="2300049"/>
            <a:ext cx="7187844" cy="3183402"/>
            <a:chOff x="0" y="0"/>
            <a:chExt cx="9583793" cy="424453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695014"/>
              <a:ext cx="7851775" cy="1156255"/>
            </a:xfrm>
            <a:custGeom>
              <a:avLst/>
              <a:gdLst/>
              <a:ahLst/>
              <a:cxnLst/>
              <a:rect r="r" b="b" t="t" l="l"/>
              <a:pathLst>
                <a:path h="1156255" w="7851775">
                  <a:moveTo>
                    <a:pt x="0" y="0"/>
                  </a:moveTo>
                  <a:lnTo>
                    <a:pt x="7851775" y="0"/>
                  </a:lnTo>
                  <a:lnTo>
                    <a:pt x="7851775" y="1156254"/>
                  </a:lnTo>
                  <a:lnTo>
                    <a:pt x="0" y="11562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0" y="19050"/>
              <a:ext cx="9583793" cy="5489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79"/>
                </a:lnSpc>
                <a:spcBef>
                  <a:spcPct val="0"/>
                </a:spcBef>
              </a:pPr>
              <a:r>
                <a:rPr lang="en-US" b="true" sz="2799">
                  <a:solidFill>
                    <a:srgbClr val="FFFFFF"/>
                  </a:solidFill>
                  <a:latin typeface="Lato Heavy"/>
                  <a:ea typeface="Lato Heavy"/>
                  <a:cs typeface="Lato Heavy"/>
                  <a:sym typeface="Lato Heavy"/>
                </a:rPr>
                <a:t>Interest during construction (IDC):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2000943"/>
              <a:ext cx="9583793" cy="22435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55" indent="-259078" lvl="1">
                <a:lnSpc>
                  <a:spcPts val="2639"/>
                </a:lnSpc>
                <a:buFont typeface="Arial"/>
                <a:buChar char="•"/>
              </a:pPr>
              <a:r>
                <a:rPr lang="en-US" sz="239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Capital is tied up for years before revenue begins</a:t>
              </a:r>
            </a:p>
            <a:p>
              <a:pPr algn="l" marL="518155" indent="-259078" lvl="1">
                <a:lnSpc>
                  <a:spcPts val="2639"/>
                </a:lnSpc>
                <a:buFont typeface="Arial"/>
                <a:buChar char="•"/>
              </a:pPr>
              <a:r>
                <a:rPr lang="en-US" sz="239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Longer builds and higher discount rates compound financing costs</a:t>
              </a:r>
            </a:p>
            <a:p>
              <a:pPr algn="l" marL="518155" indent="-259078" lvl="1">
                <a:lnSpc>
                  <a:spcPts val="263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39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Midpoint compounding approximates spending over construction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666750" y="2798276"/>
            <a:ext cx="7597283" cy="777328"/>
          </a:xfrm>
          <a:custGeom>
            <a:avLst/>
            <a:gdLst/>
            <a:ahLst/>
            <a:cxnLst/>
            <a:rect r="r" b="b" t="t" l="l"/>
            <a:pathLst>
              <a:path h="777328" w="7597283">
                <a:moveTo>
                  <a:pt x="0" y="0"/>
                </a:moveTo>
                <a:lnTo>
                  <a:pt x="7597283" y="0"/>
                </a:lnTo>
                <a:lnTo>
                  <a:pt x="7597283" y="777328"/>
                </a:lnTo>
                <a:lnTo>
                  <a:pt x="0" y="7773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666750" y="2319099"/>
            <a:ext cx="6892607" cy="406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Cost minimization: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66750" y="3670854"/>
            <a:ext cx="6892607" cy="2011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55" indent="-259078" lvl="1">
              <a:lnSpc>
                <a:spcPts val="263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Only capital costs adjust for construction risk</a:t>
            </a:r>
          </a:p>
          <a:p>
            <a:pPr algn="l" marL="518155" indent="-259078" lvl="1">
              <a:lnSpc>
                <a:spcPts val="263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O&amp;M and fuel costs held constant</a:t>
            </a:r>
          </a:p>
          <a:p>
            <a:pPr algn="l" marL="518155" indent="-259078" lvl="1">
              <a:lnSpc>
                <a:spcPts val="263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Optimization selects the lowest-cost ownership–permitting c</a:t>
            </a:r>
            <a:r>
              <a:rPr lang="en-US" sz="23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ombination</a:t>
            </a:r>
          </a:p>
          <a:p>
            <a:pPr algn="l" marL="518155" indent="-259078" lvl="1">
              <a:lnSpc>
                <a:spcPts val="263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No behavioral assumptions, just transparent comparison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666750" y="6165648"/>
            <a:ext cx="4356271" cy="2383506"/>
            <a:chOff x="0" y="0"/>
            <a:chExt cx="5808362" cy="317800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48116" y="614356"/>
              <a:ext cx="5760246" cy="1691685"/>
            </a:xfrm>
            <a:custGeom>
              <a:avLst/>
              <a:gdLst/>
              <a:ahLst/>
              <a:cxnLst/>
              <a:rect r="r" b="b" t="t" l="l"/>
              <a:pathLst>
                <a:path h="1691685" w="5760246">
                  <a:moveTo>
                    <a:pt x="0" y="0"/>
                  </a:moveTo>
                  <a:lnTo>
                    <a:pt x="5760246" y="0"/>
                  </a:lnTo>
                  <a:lnTo>
                    <a:pt x="5760246" y="1691685"/>
                  </a:lnTo>
                  <a:lnTo>
                    <a:pt x="0" y="16916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355180" r="-140085" b="0"/>
              </a:stretch>
            </a:blipFill>
          </p:spPr>
        </p:sp>
        <p:sp>
          <p:nvSpPr>
            <p:cNvPr name="TextBox 18" id="18"/>
            <p:cNvSpPr txBox="true"/>
            <p:nvPr/>
          </p:nvSpPr>
          <p:spPr>
            <a:xfrm rot="0">
              <a:off x="48116" y="2417265"/>
              <a:ext cx="5760246" cy="7607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00"/>
                </a:lnSpc>
                <a:spcBef>
                  <a:spcPct val="0"/>
                </a:spcBef>
              </a:pPr>
              <a:r>
                <a:rPr lang="en-US" sz="2000" i="true">
                  <a:solidFill>
                    <a:srgbClr val="FFFFFF"/>
                  </a:solidFill>
                  <a:latin typeface="Lato Italics"/>
                  <a:ea typeface="Lato Italics"/>
                  <a:cs typeface="Lato Italics"/>
                  <a:sym typeface="Lato Italics"/>
                </a:rPr>
                <a:t>Selects the minimum LCOE across ownership and permitting cases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19050"/>
              <a:ext cx="5808362" cy="5219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69"/>
                </a:lnSpc>
                <a:spcBef>
                  <a:spcPct val="0"/>
                </a:spcBef>
              </a:pPr>
              <a:r>
                <a:rPr lang="en-US" b="true" sz="2699">
                  <a:solidFill>
                    <a:srgbClr val="FFFFFF"/>
                  </a:solidFill>
                  <a:latin typeface="Lato Heavy"/>
                  <a:ea typeface="Lato Heavy"/>
                  <a:cs typeface="Lato Heavy"/>
                  <a:sym typeface="Lato Heavy"/>
                </a:rPr>
                <a:t>Objective Function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195681" y="6152513"/>
            <a:ext cx="5063619" cy="1795667"/>
            <a:chOff x="0" y="0"/>
            <a:chExt cx="6751492" cy="239422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693885"/>
              <a:ext cx="6751492" cy="841170"/>
            </a:xfrm>
            <a:custGeom>
              <a:avLst/>
              <a:gdLst/>
              <a:ahLst/>
              <a:cxnLst/>
              <a:rect r="r" b="b" t="t" l="l"/>
              <a:pathLst>
                <a:path h="841170" w="6751492">
                  <a:moveTo>
                    <a:pt x="0" y="0"/>
                  </a:moveTo>
                  <a:lnTo>
                    <a:pt x="6751492" y="0"/>
                  </a:lnTo>
                  <a:lnTo>
                    <a:pt x="6751492" y="841170"/>
                  </a:lnTo>
                  <a:lnTo>
                    <a:pt x="0" y="8411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TextBox 22" id="22"/>
            <p:cNvSpPr txBox="true"/>
            <p:nvPr/>
          </p:nvSpPr>
          <p:spPr>
            <a:xfrm rot="0">
              <a:off x="0" y="19050"/>
              <a:ext cx="6751492" cy="5219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69"/>
                </a:lnSpc>
                <a:spcBef>
                  <a:spcPct val="0"/>
                </a:spcBef>
              </a:pPr>
              <a:r>
                <a:rPr lang="en-US" b="true" sz="2699">
                  <a:solidFill>
                    <a:srgbClr val="FFFFFF"/>
                  </a:solidFill>
                  <a:latin typeface="Lato Heavy"/>
                  <a:ea typeface="Lato Heavy"/>
                  <a:cs typeface="Lato Heavy"/>
                  <a:sym typeface="Lato Heavy"/>
                </a:rPr>
                <a:t>Selection Constraints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1633480"/>
              <a:ext cx="6751492" cy="7607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00"/>
                </a:lnSpc>
                <a:spcBef>
                  <a:spcPct val="0"/>
                </a:spcBef>
              </a:pPr>
              <a:r>
                <a:rPr lang="en-US" sz="2000" i="true">
                  <a:solidFill>
                    <a:srgbClr val="FFFFFF"/>
                  </a:solidFill>
                  <a:latin typeface="Lato Italics"/>
                  <a:ea typeface="Lato Italics"/>
                  <a:cs typeface="Lato Italics"/>
                  <a:sym typeface="Lato Italics"/>
                </a:rPr>
                <a:t>Forces the model to choose exactly one ownership–permitting configuration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5567103" y="6152513"/>
            <a:ext cx="6084496" cy="3432987"/>
            <a:chOff x="0" y="0"/>
            <a:chExt cx="8112662" cy="4577316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695014"/>
              <a:ext cx="6726395" cy="1053532"/>
            </a:xfrm>
            <a:custGeom>
              <a:avLst/>
              <a:gdLst/>
              <a:ahLst/>
              <a:cxnLst/>
              <a:rect r="r" b="b" t="t" l="l"/>
              <a:pathLst>
                <a:path h="1053532" w="6726395">
                  <a:moveTo>
                    <a:pt x="0" y="0"/>
                  </a:moveTo>
                  <a:lnTo>
                    <a:pt x="6726395" y="0"/>
                  </a:lnTo>
                  <a:lnTo>
                    <a:pt x="6726395" y="1053531"/>
                  </a:lnTo>
                  <a:lnTo>
                    <a:pt x="0" y="10535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TextBox 26" id="26"/>
            <p:cNvSpPr txBox="true"/>
            <p:nvPr/>
          </p:nvSpPr>
          <p:spPr>
            <a:xfrm rot="0">
              <a:off x="0" y="19050"/>
              <a:ext cx="8112662" cy="5489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79"/>
                </a:lnSpc>
                <a:spcBef>
                  <a:spcPct val="0"/>
                </a:spcBef>
              </a:pPr>
              <a:r>
                <a:rPr lang="en-US" b="true" sz="2799">
                  <a:solidFill>
                    <a:srgbClr val="FFFFFF"/>
                  </a:solidFill>
                  <a:latin typeface="Lato Heavy"/>
                  <a:ea typeface="Lato Heavy"/>
                  <a:cs typeface="Lato Heavy"/>
                  <a:sym typeface="Lato Heavy"/>
                </a:rPr>
                <a:t>Effective discount rate (risk pricing):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0" y="1889322"/>
              <a:ext cx="8112662" cy="26879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55" indent="-259078" lvl="1">
                <a:lnSpc>
                  <a:spcPts val="2639"/>
                </a:lnSpc>
                <a:buFont typeface="Arial"/>
                <a:buChar char="•"/>
              </a:pPr>
              <a:r>
                <a:rPr lang="en-US" sz="239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Base WACC differs by ownership</a:t>
              </a:r>
            </a:p>
            <a:p>
              <a:pPr algn="l" marL="518155" indent="-259078" lvl="1">
                <a:lnSpc>
                  <a:spcPts val="2639"/>
                </a:lnSpc>
                <a:buFont typeface="Arial"/>
                <a:buChar char="•"/>
              </a:pPr>
              <a:r>
                <a:rPr lang="en-US" sz="239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Schedule risk, measured as dispersion in construction time, raises required returns</a:t>
              </a:r>
            </a:p>
            <a:p>
              <a:pPr algn="l" marL="518155" indent="-259078" lvl="1">
                <a:lnSpc>
                  <a:spcPts val="2639"/>
                </a:lnSpc>
                <a:buFont typeface="Arial"/>
                <a:buChar char="•"/>
              </a:pPr>
              <a:r>
                <a:rPr lang="en-US" sz="239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Investors price uncertainty ex ante, not just realized delays</a:t>
              </a:r>
            </a:p>
            <a:p>
              <a:pPr algn="l" marL="518155" indent="-259078" lvl="1">
                <a:lnSpc>
                  <a:spcPts val="263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39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κ is a calibration parameter</a:t>
              </a:r>
            </a:p>
          </p:txBody>
        </p:sp>
      </p:grp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F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8529969">
            <a:off x="14318126" y="8540086"/>
            <a:ext cx="6335423" cy="4312427"/>
            <a:chOff x="0" y="0"/>
            <a:chExt cx="1152774" cy="7846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52774" cy="772589"/>
            </a:xfrm>
            <a:custGeom>
              <a:avLst/>
              <a:gdLst/>
              <a:ahLst/>
              <a:cxnLst/>
              <a:rect r="r" b="b" t="t" l="l"/>
              <a:pathLst>
                <a:path h="772589" w="1152774">
                  <a:moveTo>
                    <a:pt x="1129384" y="0"/>
                  </a:moveTo>
                  <a:lnTo>
                    <a:pt x="23390" y="0"/>
                  </a:lnTo>
                  <a:cubicBezTo>
                    <a:pt x="10472" y="0"/>
                    <a:pt x="0" y="10472"/>
                    <a:pt x="0" y="23390"/>
                  </a:cubicBezTo>
                  <a:lnTo>
                    <a:pt x="0" y="703901"/>
                  </a:lnTo>
                  <a:cubicBezTo>
                    <a:pt x="61318" y="764855"/>
                    <a:pt x="257534" y="821789"/>
                    <a:pt x="551859" y="703901"/>
                  </a:cubicBezTo>
                  <a:cubicBezTo>
                    <a:pt x="846186" y="557609"/>
                    <a:pt x="1075106" y="642945"/>
                    <a:pt x="1152774" y="703901"/>
                  </a:cubicBezTo>
                  <a:lnTo>
                    <a:pt x="1152774" y="23390"/>
                  </a:lnTo>
                  <a:cubicBezTo>
                    <a:pt x="1152774" y="10472"/>
                    <a:pt x="1142302" y="0"/>
                    <a:pt x="112938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152774" cy="6546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66750" y="723900"/>
            <a:ext cx="11201400" cy="899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6300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Data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 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Sourc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e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s/ As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su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mp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t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ion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928708" y="8850776"/>
            <a:ext cx="1114259" cy="93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000"/>
              </a:lnSpc>
              <a:spcBef>
                <a:spcPct val="0"/>
              </a:spcBef>
            </a:pPr>
            <a:r>
              <a:rPr lang="en-US" b="true" sz="7000">
                <a:solidFill>
                  <a:srgbClr val="5A6770"/>
                </a:solidFill>
                <a:latin typeface="Lato Heavy"/>
                <a:ea typeface="Lato Heavy"/>
                <a:cs typeface="Lato Heavy"/>
                <a:sym typeface="Lato Heavy"/>
              </a:rPr>
              <a:t>6</a:t>
            </a:r>
          </a:p>
        </p:txBody>
      </p:sp>
      <p:sp>
        <p:nvSpPr>
          <p:cNvPr name="Freeform 7" id="7"/>
          <p:cNvSpPr/>
          <p:nvPr/>
        </p:nvSpPr>
        <p:spPr>
          <a:xfrm flipH="true" flipV="true" rot="-10800000">
            <a:off x="-1022254" y="9311366"/>
            <a:ext cx="6775868" cy="4114800"/>
          </a:xfrm>
          <a:custGeom>
            <a:avLst/>
            <a:gdLst/>
            <a:ahLst/>
            <a:cxnLst/>
            <a:rect r="r" b="b" t="t" l="l"/>
            <a:pathLst>
              <a:path h="4114800" w="6775868">
                <a:moveTo>
                  <a:pt x="6775868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6775868" y="0"/>
                </a:lnTo>
                <a:lnTo>
                  <a:pt x="6775868" y="41148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-10800000">
            <a:off x="-2220186" y="8898880"/>
            <a:ext cx="6775868" cy="4114800"/>
          </a:xfrm>
          <a:custGeom>
            <a:avLst/>
            <a:gdLst/>
            <a:ahLst/>
            <a:cxnLst/>
            <a:rect r="r" b="b" t="t" l="l"/>
            <a:pathLst>
              <a:path h="4114800" w="6775868">
                <a:moveTo>
                  <a:pt x="6775868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6775868" y="0"/>
                </a:lnTo>
                <a:lnTo>
                  <a:pt x="6775868" y="41148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2218315"/>
            <a:ext cx="7319609" cy="1187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Reactor-level construction data from the International Atomic Energy Agency, Power Reactor Information System  (IAEA PRIS)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3568283"/>
            <a:ext cx="7319609" cy="1461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Construction start to commercial operation</a:t>
            </a: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Cancelled and incomplete units excluded</a:t>
            </a:r>
          </a:p>
          <a:p>
            <a:pPr algn="l" marL="561334" indent="-280667" lvl="1">
              <a:lnSpc>
                <a:spcPts val="2859"/>
              </a:lnSpc>
              <a:spcBef>
                <a:spcPct val="0"/>
              </a:spcBef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Compared 10 plants for baseline and reform groups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5289479"/>
            <a:ext cx="7319609" cy="406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Two empirical cohorts: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5784367"/>
            <a:ext cx="7319609" cy="2547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Baseline permitting:</a:t>
            </a:r>
          </a:p>
          <a:p>
            <a:pPr algn="l" marL="1122668" indent="-374223" lvl="2">
              <a:lnSpc>
                <a:spcPts val="2859"/>
              </a:lnSpc>
              <a:buFont typeface="Arial"/>
              <a:buChar char="⚬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Long average build times - 14.92 years</a:t>
            </a:r>
          </a:p>
          <a:p>
            <a:pPr algn="l" marL="1122668" indent="-374223" lvl="2">
              <a:lnSpc>
                <a:spcPts val="2859"/>
              </a:lnSpc>
              <a:buFont typeface="Arial"/>
              <a:buChar char="⚬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Very high dispersion - 10.36 years</a:t>
            </a:r>
          </a:p>
          <a:p>
            <a:pPr algn="l">
              <a:lnSpc>
                <a:spcPts val="2859"/>
              </a:lnSpc>
            </a:pP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</a:t>
            </a: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eformed permitting:</a:t>
            </a:r>
          </a:p>
          <a:p>
            <a:pPr algn="l" marL="1122668" indent="-374223" lvl="2">
              <a:lnSpc>
                <a:spcPts val="2859"/>
              </a:lnSpc>
              <a:buFont typeface="Arial"/>
              <a:buChar char="⚬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Shorter builds - 6.44 years</a:t>
            </a:r>
          </a:p>
          <a:p>
            <a:pPr algn="l" marL="1122668" indent="-374223" lvl="2">
              <a:lnSpc>
                <a:spcPts val="2859"/>
              </a:lnSpc>
              <a:spcBef>
                <a:spcPct val="0"/>
              </a:spcBef>
              <a:buFont typeface="Arial"/>
              <a:buChar char="⚬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Low dispersion - 0.66 years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144000" y="2218315"/>
            <a:ext cx="7319609" cy="406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Cost inputs: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144000" y="2713203"/>
            <a:ext cx="7319609" cy="737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OECD-NEA LCOE tables (capital, O&amp;M, fuel)</a:t>
            </a: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Plant Type</a:t>
            </a: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: LWR (1100 MW)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144000" y="4899028"/>
            <a:ext cx="7319609" cy="797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Financing assumptions obtained from OECD NEC literature: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144000" y="5784367"/>
            <a:ext cx="7319609" cy="737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Private WACC ≈ 8%</a:t>
            </a: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Public WACC ≈ 2.5%</a:t>
            </a: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F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8529969">
            <a:off x="14318126" y="8540086"/>
            <a:ext cx="6335423" cy="4312427"/>
            <a:chOff x="0" y="0"/>
            <a:chExt cx="1152774" cy="7846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52774" cy="772589"/>
            </a:xfrm>
            <a:custGeom>
              <a:avLst/>
              <a:gdLst/>
              <a:ahLst/>
              <a:cxnLst/>
              <a:rect r="r" b="b" t="t" l="l"/>
              <a:pathLst>
                <a:path h="772589" w="1152774">
                  <a:moveTo>
                    <a:pt x="1129384" y="0"/>
                  </a:moveTo>
                  <a:lnTo>
                    <a:pt x="23390" y="0"/>
                  </a:lnTo>
                  <a:cubicBezTo>
                    <a:pt x="10472" y="0"/>
                    <a:pt x="0" y="10472"/>
                    <a:pt x="0" y="23390"/>
                  </a:cubicBezTo>
                  <a:lnTo>
                    <a:pt x="0" y="703901"/>
                  </a:lnTo>
                  <a:cubicBezTo>
                    <a:pt x="61318" y="764855"/>
                    <a:pt x="257534" y="821789"/>
                    <a:pt x="551859" y="703901"/>
                  </a:cubicBezTo>
                  <a:cubicBezTo>
                    <a:pt x="846186" y="557609"/>
                    <a:pt x="1075106" y="642945"/>
                    <a:pt x="1152774" y="703901"/>
                  </a:cubicBezTo>
                  <a:lnTo>
                    <a:pt x="1152774" y="23390"/>
                  </a:lnTo>
                  <a:cubicBezTo>
                    <a:pt x="1152774" y="10472"/>
                    <a:pt x="1142302" y="0"/>
                    <a:pt x="112938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152774" cy="6546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2025300" y="-80796"/>
            <a:ext cx="16901860" cy="1976604"/>
            <a:chOff x="0" y="0"/>
            <a:chExt cx="1736756" cy="203107"/>
          </a:xfrm>
        </p:grpSpPr>
        <p:sp>
          <p:nvSpPr>
            <p:cNvPr name="Freeform 6" id="6"/>
            <p:cNvSpPr/>
            <p:nvPr/>
          </p:nvSpPr>
          <p:spPr>
            <a:xfrm flipH="false" flipV="false" rot="-30000">
              <a:off x="-853" y="-5801"/>
              <a:ext cx="1738463" cy="214708"/>
            </a:xfrm>
            <a:custGeom>
              <a:avLst/>
              <a:gdLst/>
              <a:ahLst/>
              <a:cxnLst/>
              <a:rect r="r" b="b" t="t" l="l"/>
              <a:pathLst>
                <a:path h="214708" w="1738463">
                  <a:moveTo>
                    <a:pt x="204965" y="0"/>
                  </a:moveTo>
                  <a:lnTo>
                    <a:pt x="1738463" y="13383"/>
                  </a:lnTo>
                  <a:lnTo>
                    <a:pt x="1533498" y="214708"/>
                  </a:lnTo>
                  <a:lnTo>
                    <a:pt x="0" y="201326"/>
                  </a:lnTo>
                  <a:lnTo>
                    <a:pt x="204965" y="0"/>
                  </a:lnTo>
                  <a:close/>
                </a:path>
              </a:pathLst>
            </a:custGeom>
            <a:blipFill>
              <a:blip r:embed="rId2"/>
              <a:stretch>
                <a:fillRect l="-5840" t="-307863" r="-739" b="-162056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666750" y="723900"/>
            <a:ext cx="16592550" cy="899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6300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Diffic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ulties &amp; Results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928708" y="8850776"/>
            <a:ext cx="1114259" cy="93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000"/>
              </a:lnSpc>
              <a:spcBef>
                <a:spcPct val="0"/>
              </a:spcBef>
            </a:pPr>
            <a:r>
              <a:rPr lang="en-US" b="true" sz="7000">
                <a:solidFill>
                  <a:srgbClr val="5A6770"/>
                </a:solidFill>
                <a:latin typeface="Lato Heavy"/>
                <a:ea typeface="Lato Heavy"/>
                <a:cs typeface="Lato Heavy"/>
                <a:sym typeface="Lato Heavy"/>
              </a:rPr>
              <a:t>7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453608"/>
            <a:ext cx="7319609" cy="406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Formulation Difficulties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2948496"/>
            <a:ext cx="7319609" cy="3270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Nuclear projects are rare and heterogeneous</a:t>
            </a: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Construction delays are institutional, not random</a:t>
            </a: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Investors price risk, not just expected duration</a:t>
            </a: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Need a tractable proxy for schedule uncertainty</a:t>
            </a: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Tradeoff between realism and transparency</a:t>
            </a: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Deterministic structure chosen to make mechanisms obvious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144000" y="2453608"/>
            <a:ext cx="7319609" cy="406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Results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144000" y="2948496"/>
            <a:ext cx="7319609" cy="5803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Permitting reform has a first-order effect on LCOE</a:t>
            </a: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Reduction in schedule risk matters more than average build time</a:t>
            </a: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Financing effects dominate all other cost components</a:t>
            </a: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Ownership matters, but conditionally:</a:t>
            </a:r>
          </a:p>
          <a:p>
            <a:pPr algn="l" marL="1122668" indent="-374223" lvl="2">
              <a:lnSpc>
                <a:spcPts val="2859"/>
              </a:lnSpc>
              <a:buFont typeface="Arial"/>
              <a:buChar char="⚬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Public ownership lowers costs only when permitting is predictable</a:t>
            </a:r>
          </a:p>
          <a:p>
            <a:pPr algn="l" marL="1122668" indent="-374223" lvl="2">
              <a:lnSpc>
                <a:spcPts val="2859"/>
              </a:lnSpc>
              <a:buFont typeface="Arial"/>
              <a:buChar char="⚬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Under baseline permitting, high risk overwhelms financing advantages</a:t>
            </a: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Lowest-cost case:</a:t>
            </a:r>
          </a:p>
          <a:p>
            <a:pPr algn="l" marL="1122668" indent="-374223" lvl="2">
              <a:lnSpc>
                <a:spcPts val="2859"/>
              </a:lnSpc>
              <a:buFont typeface="Arial"/>
              <a:buChar char="⚬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Public ownership + reformed permitting (~$76/MWh)</a:t>
            </a: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Highest-cost case:</a:t>
            </a:r>
          </a:p>
          <a:p>
            <a:pPr algn="l" marL="1122668" indent="-374223" lvl="2">
              <a:lnSpc>
                <a:spcPts val="2859"/>
              </a:lnSpc>
              <a:buFont typeface="Arial"/>
              <a:buChar char="⚬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Private ownership + baseline permitting</a:t>
            </a:r>
          </a:p>
        </p:txBody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F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025300" y="-80796"/>
            <a:ext cx="16901860" cy="1976604"/>
            <a:chOff x="0" y="0"/>
            <a:chExt cx="1736756" cy="203107"/>
          </a:xfrm>
        </p:grpSpPr>
        <p:sp>
          <p:nvSpPr>
            <p:cNvPr name="Freeform 3" id="3"/>
            <p:cNvSpPr/>
            <p:nvPr/>
          </p:nvSpPr>
          <p:spPr>
            <a:xfrm flipH="false" flipV="false" rot="-12000">
              <a:off x="-349" y="-2321"/>
              <a:ext cx="1737455" cy="207749"/>
            </a:xfrm>
            <a:custGeom>
              <a:avLst/>
              <a:gdLst/>
              <a:ahLst/>
              <a:cxnLst/>
              <a:rect r="r" b="b" t="t" l="l"/>
              <a:pathLst>
                <a:path h="207749" w="1737455">
                  <a:moveTo>
                    <a:pt x="203908" y="0"/>
                  </a:moveTo>
                  <a:lnTo>
                    <a:pt x="1737455" y="5353"/>
                  </a:lnTo>
                  <a:lnTo>
                    <a:pt x="1533547" y="207749"/>
                  </a:lnTo>
                  <a:lnTo>
                    <a:pt x="0" y="202396"/>
                  </a:lnTo>
                  <a:lnTo>
                    <a:pt x="203908" y="0"/>
                  </a:lnTo>
                  <a:close/>
                </a:path>
              </a:pathLst>
            </a:custGeom>
            <a:blipFill>
              <a:blip r:embed="rId2"/>
              <a:stretch>
                <a:fillRect l="-10574" t="-135081" r="0" b="-451551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8529969">
            <a:off x="14318126" y="8540086"/>
            <a:ext cx="6335423" cy="4312427"/>
            <a:chOff x="0" y="0"/>
            <a:chExt cx="1152774" cy="7846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52774" cy="772589"/>
            </a:xfrm>
            <a:custGeom>
              <a:avLst/>
              <a:gdLst/>
              <a:ahLst/>
              <a:cxnLst/>
              <a:rect r="r" b="b" t="t" l="l"/>
              <a:pathLst>
                <a:path h="772589" w="1152774">
                  <a:moveTo>
                    <a:pt x="1129384" y="0"/>
                  </a:moveTo>
                  <a:lnTo>
                    <a:pt x="23390" y="0"/>
                  </a:lnTo>
                  <a:cubicBezTo>
                    <a:pt x="10472" y="0"/>
                    <a:pt x="0" y="10472"/>
                    <a:pt x="0" y="23390"/>
                  </a:cubicBezTo>
                  <a:lnTo>
                    <a:pt x="0" y="703901"/>
                  </a:lnTo>
                  <a:cubicBezTo>
                    <a:pt x="61318" y="764855"/>
                    <a:pt x="257534" y="821789"/>
                    <a:pt x="551859" y="703901"/>
                  </a:cubicBezTo>
                  <a:cubicBezTo>
                    <a:pt x="846186" y="557609"/>
                    <a:pt x="1075106" y="642945"/>
                    <a:pt x="1152774" y="703901"/>
                  </a:cubicBezTo>
                  <a:lnTo>
                    <a:pt x="1152774" y="23390"/>
                  </a:lnTo>
                  <a:cubicBezTo>
                    <a:pt x="1152774" y="10472"/>
                    <a:pt x="1142302" y="0"/>
                    <a:pt x="112938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152774" cy="6546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666750" y="723900"/>
            <a:ext cx="16592550" cy="899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6300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If I had a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 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Mag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ic 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Wa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n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928708" y="8850776"/>
            <a:ext cx="1114259" cy="93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000"/>
              </a:lnSpc>
              <a:spcBef>
                <a:spcPct val="0"/>
              </a:spcBef>
            </a:pPr>
            <a:r>
              <a:rPr lang="en-US" b="true" sz="7000">
                <a:solidFill>
                  <a:srgbClr val="5A6770"/>
                </a:solidFill>
                <a:latin typeface="Lato Heavy"/>
                <a:ea typeface="Lato Heavy"/>
                <a:cs typeface="Lato Heavy"/>
                <a:sym typeface="Lato Heavy"/>
              </a:rPr>
              <a:t>8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312433"/>
            <a:ext cx="7319609" cy="406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If I Had Unlimited Time, Money, Energy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2788497"/>
            <a:ext cx="9399598" cy="4356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Move from deterministic to stochastic construction timelines</a:t>
            </a:r>
          </a:p>
          <a:p>
            <a:pPr algn="l">
              <a:lnSpc>
                <a:spcPts val="2859"/>
              </a:lnSpc>
            </a:pP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Model full cash flows during construction and operation</a:t>
            </a:r>
          </a:p>
          <a:p>
            <a:pPr algn="l">
              <a:lnSpc>
                <a:spcPts val="2859"/>
              </a:lnSpc>
            </a:pP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Endogenize investment timing and option value</a:t>
            </a:r>
          </a:p>
          <a:p>
            <a:pPr algn="l">
              <a:lnSpc>
                <a:spcPts val="2859"/>
              </a:lnSpc>
            </a:pP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Compare regulatory regimes across countries explicitly</a:t>
            </a:r>
          </a:p>
          <a:p>
            <a:pPr algn="l">
              <a:lnSpc>
                <a:spcPts val="2859"/>
              </a:lnSpc>
            </a:pP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Model RAB, CWIP, loan guarantees, and risk-sharing instruments</a:t>
            </a:r>
          </a:p>
          <a:p>
            <a:pPr algn="l">
              <a:lnSpc>
                <a:spcPts val="2859"/>
              </a:lnSpc>
            </a:pP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Embed this framework into a power system expansion model</a:t>
            </a:r>
          </a:p>
        </p:txBody>
      </p: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A1F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8529969">
            <a:off x="14318126" y="8540086"/>
            <a:ext cx="6335423" cy="4312427"/>
            <a:chOff x="0" y="0"/>
            <a:chExt cx="1152774" cy="7846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52774" cy="772589"/>
            </a:xfrm>
            <a:custGeom>
              <a:avLst/>
              <a:gdLst/>
              <a:ahLst/>
              <a:cxnLst/>
              <a:rect r="r" b="b" t="t" l="l"/>
              <a:pathLst>
                <a:path h="772589" w="1152774">
                  <a:moveTo>
                    <a:pt x="1129384" y="0"/>
                  </a:moveTo>
                  <a:lnTo>
                    <a:pt x="23390" y="0"/>
                  </a:lnTo>
                  <a:cubicBezTo>
                    <a:pt x="10472" y="0"/>
                    <a:pt x="0" y="10472"/>
                    <a:pt x="0" y="23390"/>
                  </a:cubicBezTo>
                  <a:lnTo>
                    <a:pt x="0" y="703901"/>
                  </a:lnTo>
                  <a:cubicBezTo>
                    <a:pt x="61318" y="764855"/>
                    <a:pt x="257534" y="821789"/>
                    <a:pt x="551859" y="703901"/>
                  </a:cubicBezTo>
                  <a:cubicBezTo>
                    <a:pt x="846186" y="557609"/>
                    <a:pt x="1075106" y="642945"/>
                    <a:pt x="1152774" y="703901"/>
                  </a:cubicBezTo>
                  <a:lnTo>
                    <a:pt x="1152774" y="23390"/>
                  </a:lnTo>
                  <a:cubicBezTo>
                    <a:pt x="1152774" y="10472"/>
                    <a:pt x="1142302" y="0"/>
                    <a:pt x="112938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152774" cy="6546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66750" y="723900"/>
            <a:ext cx="11201400" cy="899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0"/>
              </a:lnSpc>
              <a:spcBef>
                <a:spcPct val="0"/>
              </a:spcBef>
            </a:pPr>
            <a:r>
              <a:rPr lang="en-US" b="true" sz="6300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Concl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us</a:t>
            </a:r>
            <a:r>
              <a:rPr lang="en-US" b="true" sz="6300" strike="noStrike" u="none">
                <a:solidFill>
                  <a:srgbClr val="FFFFFF"/>
                </a:solidFill>
                <a:latin typeface="Lato Heavy"/>
                <a:ea typeface="Lato Heavy"/>
                <a:cs typeface="Lato Heavy"/>
                <a:sym typeface="Lato Heavy"/>
              </a:rPr>
              <a:t>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928708" y="8850776"/>
            <a:ext cx="1114259" cy="93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000"/>
              </a:lnSpc>
              <a:spcBef>
                <a:spcPct val="0"/>
              </a:spcBef>
            </a:pPr>
            <a:r>
              <a:rPr lang="en-US" b="true" sz="7000">
                <a:solidFill>
                  <a:srgbClr val="5A6770"/>
                </a:solidFill>
                <a:latin typeface="Lato Heavy"/>
                <a:ea typeface="Lato Heavy"/>
                <a:cs typeface="Lato Heavy"/>
                <a:sym typeface="Lato Heavy"/>
              </a:rPr>
              <a:t>9</a:t>
            </a:r>
          </a:p>
        </p:txBody>
      </p:sp>
      <p:sp>
        <p:nvSpPr>
          <p:cNvPr name="Freeform 7" id="7"/>
          <p:cNvSpPr/>
          <p:nvPr/>
        </p:nvSpPr>
        <p:spPr>
          <a:xfrm flipH="true" flipV="true" rot="-10800000">
            <a:off x="-1022254" y="9311366"/>
            <a:ext cx="6775868" cy="4114800"/>
          </a:xfrm>
          <a:custGeom>
            <a:avLst/>
            <a:gdLst/>
            <a:ahLst/>
            <a:cxnLst/>
            <a:rect r="r" b="b" t="t" l="l"/>
            <a:pathLst>
              <a:path h="4114800" w="6775868">
                <a:moveTo>
                  <a:pt x="6775868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6775868" y="0"/>
                </a:lnTo>
                <a:lnTo>
                  <a:pt x="6775868" y="41148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-10800000">
            <a:off x="-2220186" y="8898880"/>
            <a:ext cx="6775868" cy="4114800"/>
          </a:xfrm>
          <a:custGeom>
            <a:avLst/>
            <a:gdLst/>
            <a:ahLst/>
            <a:cxnLst/>
            <a:rect r="r" b="b" t="t" l="l"/>
            <a:pathLst>
              <a:path h="4114800" w="6775868">
                <a:moveTo>
                  <a:pt x="6775868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6775868" y="0"/>
                </a:lnTo>
                <a:lnTo>
                  <a:pt x="6775868" y="41148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2332317"/>
            <a:ext cx="11743117" cy="3270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Nuclear cost problems are fundamentally institutional risk problems</a:t>
            </a:r>
          </a:p>
          <a:p>
            <a:pPr algn="l">
              <a:lnSpc>
                <a:spcPts val="2859"/>
              </a:lnSpc>
            </a:pP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Regulatory predictability matters more than speed alone</a:t>
            </a:r>
          </a:p>
          <a:p>
            <a:pPr algn="l">
              <a:lnSpc>
                <a:spcPts val="2859"/>
              </a:lnSpc>
            </a:pP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Ownership structure is secondary to permitting coherence</a:t>
            </a:r>
          </a:p>
          <a:p>
            <a:pPr algn="l">
              <a:lnSpc>
                <a:spcPts val="2859"/>
              </a:lnSpc>
            </a:pP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Standard LCOE comparisons overstate inherent nuclear cost</a:t>
            </a:r>
          </a:p>
          <a:p>
            <a:pPr algn="l">
              <a:lnSpc>
                <a:spcPts val="2859"/>
              </a:lnSpc>
            </a:pPr>
          </a:p>
          <a:p>
            <a:pPr algn="l" marL="561334" indent="-280667" lvl="1">
              <a:lnSpc>
                <a:spcPts val="285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Policy debates focusing only on technology or subsidies miss the main drive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DAG7HhsMT5s</dc:identifier>
  <dcterms:modified xsi:type="dcterms:W3CDTF">2011-08-01T06:04:30Z</dcterms:modified>
  <cp:revision>1</cp:revision>
  <dc:title>EGBN 645_Final Project_Linnebur</dc:title>
</cp:coreProperties>
</file>

<file path=docProps/thumbnail.jpeg>
</file>